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5" r:id="rId3"/>
    <p:sldId id="281" r:id="rId4"/>
    <p:sldId id="311" r:id="rId5"/>
    <p:sldId id="258" r:id="rId6"/>
    <p:sldId id="262" r:id="rId7"/>
    <p:sldId id="259" r:id="rId8"/>
    <p:sldId id="312" r:id="rId9"/>
    <p:sldId id="263" r:id="rId10"/>
    <p:sldId id="290" r:id="rId11"/>
    <p:sldId id="300" r:id="rId12"/>
    <p:sldId id="296" r:id="rId13"/>
    <p:sldId id="297" r:id="rId14"/>
    <p:sldId id="268" r:id="rId15"/>
    <p:sldId id="275" r:id="rId16"/>
    <p:sldId id="291" r:id="rId17"/>
    <p:sldId id="277" r:id="rId18"/>
    <p:sldId id="278" r:id="rId19"/>
    <p:sldId id="279" r:id="rId20"/>
    <p:sldId id="270" r:id="rId21"/>
    <p:sldId id="272" r:id="rId22"/>
    <p:sldId id="28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027" autoAdjust="0"/>
  </p:normalViewPr>
  <p:slideViewPr>
    <p:cSldViewPr>
      <p:cViewPr>
        <p:scale>
          <a:sx n="108" d="100"/>
          <a:sy n="108" d="100"/>
        </p:scale>
        <p:origin x="-420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8B2D-E02C-4F1F-848D-EE3D90D510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751E0D-DDB4-4AEA-9D33-86F18399F1A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Part 1: </a:t>
          </a:r>
        </a:p>
        <a:p>
          <a:r>
            <a:rPr lang="en-US" dirty="0" smtClean="0"/>
            <a:t>OPGS and OAG determine if DCPS can </a:t>
          </a:r>
          <a:r>
            <a:rPr lang="en-US" u="sng" dirty="0" smtClean="0"/>
            <a:t>legally accept </a:t>
          </a:r>
          <a:r>
            <a:rPr lang="en-US" dirty="0" smtClean="0"/>
            <a:t>a donation</a:t>
          </a:r>
          <a:endParaRPr lang="en-US" dirty="0"/>
        </a:p>
      </dgm:t>
    </dgm:pt>
    <dgm:pt modelId="{931AAF2D-D246-4EBF-B57F-2698F4C64CC4}" type="parTrans" cxnId="{25FF1800-7ED8-4431-B973-EDD15B625A96}">
      <dgm:prSet/>
      <dgm:spPr/>
      <dgm:t>
        <a:bodyPr/>
        <a:lstStyle/>
        <a:p>
          <a:endParaRPr lang="en-US"/>
        </a:p>
      </dgm:t>
    </dgm:pt>
    <dgm:pt modelId="{B00DF53E-E6B8-4AB5-86BF-6EA7C323319C}" type="sibTrans" cxnId="{25FF1800-7ED8-4431-B973-EDD15B625A96}">
      <dgm:prSet/>
      <dgm:spPr/>
      <dgm:t>
        <a:bodyPr/>
        <a:lstStyle/>
        <a:p>
          <a:endParaRPr lang="en-US"/>
        </a:p>
      </dgm:t>
    </dgm:pt>
    <dgm:pt modelId="{08257C59-9EFD-450F-B380-A5116EEE9DA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Part 2:</a:t>
          </a:r>
        </a:p>
        <a:p>
          <a:r>
            <a:rPr lang="en-US" dirty="0" smtClean="0"/>
            <a:t>DCPS </a:t>
          </a:r>
          <a:r>
            <a:rPr lang="en-US" u="sng" dirty="0" smtClean="0"/>
            <a:t>processes </a:t>
          </a:r>
          <a:r>
            <a:rPr lang="en-US" dirty="0" smtClean="0"/>
            <a:t>the donation</a:t>
          </a:r>
          <a:endParaRPr lang="en-US" dirty="0"/>
        </a:p>
      </dgm:t>
    </dgm:pt>
    <dgm:pt modelId="{3FE84E03-378B-465D-873E-1136150C01A2}" type="parTrans" cxnId="{92E4CCB1-C9E6-447D-BC88-10D68336ADF7}">
      <dgm:prSet/>
      <dgm:spPr/>
      <dgm:t>
        <a:bodyPr/>
        <a:lstStyle/>
        <a:p>
          <a:endParaRPr lang="en-US"/>
        </a:p>
      </dgm:t>
    </dgm:pt>
    <dgm:pt modelId="{0D89ADD4-B242-4538-AB01-3AA1136BBFCA}" type="sibTrans" cxnId="{92E4CCB1-C9E6-447D-BC88-10D68336ADF7}">
      <dgm:prSet/>
      <dgm:spPr/>
      <dgm:t>
        <a:bodyPr/>
        <a:lstStyle/>
        <a:p>
          <a:endParaRPr lang="en-US"/>
        </a:p>
      </dgm:t>
    </dgm:pt>
    <dgm:pt modelId="{676484E8-20EB-443D-BFD7-5094A311849F}">
      <dgm:prSet phldrT="[Text]"/>
      <dgm:spPr/>
      <dgm:t>
        <a:bodyPr/>
        <a:lstStyle/>
        <a:p>
          <a:r>
            <a:rPr lang="en-US" b="1" dirty="0" smtClean="0"/>
            <a:t>Part 3:</a:t>
          </a:r>
        </a:p>
        <a:p>
          <a:r>
            <a:rPr lang="en-US" dirty="0" smtClean="0"/>
            <a:t>OPGS publishes donation Quarterly reports  and sends thank you letter to donors   </a:t>
          </a:r>
          <a:endParaRPr lang="en-US" dirty="0"/>
        </a:p>
      </dgm:t>
    </dgm:pt>
    <dgm:pt modelId="{ADE544AD-AAD6-4596-905B-5253F24132E3}" type="parTrans" cxnId="{14FFA215-C7D8-4282-8D17-1DF02F7BF106}">
      <dgm:prSet/>
      <dgm:spPr/>
      <dgm:t>
        <a:bodyPr/>
        <a:lstStyle/>
        <a:p>
          <a:endParaRPr lang="en-US"/>
        </a:p>
      </dgm:t>
    </dgm:pt>
    <dgm:pt modelId="{E6387A6A-7D97-41EA-AAD7-A8C9C2FA6256}" type="sibTrans" cxnId="{14FFA215-C7D8-4282-8D17-1DF02F7BF106}">
      <dgm:prSet/>
      <dgm:spPr/>
      <dgm:t>
        <a:bodyPr/>
        <a:lstStyle/>
        <a:p>
          <a:endParaRPr lang="en-US"/>
        </a:p>
      </dgm:t>
    </dgm:pt>
    <dgm:pt modelId="{A645C693-DF8F-44BC-A31B-22BAC934E66E}" type="pres">
      <dgm:prSet presAssocID="{CB038B2D-E02C-4F1F-848D-EE3D90D5108A}" presName="CompostProcess" presStyleCnt="0">
        <dgm:presLayoutVars>
          <dgm:dir/>
          <dgm:resizeHandles val="exact"/>
        </dgm:presLayoutVars>
      </dgm:prSet>
      <dgm:spPr/>
    </dgm:pt>
    <dgm:pt modelId="{7F295661-E283-40A7-AE98-A339C6A199D9}" type="pres">
      <dgm:prSet presAssocID="{CB038B2D-E02C-4F1F-848D-EE3D90D5108A}" presName="arrow" presStyleLbl="bgShp" presStyleIdx="0" presStyleCnt="1"/>
      <dgm:spPr/>
    </dgm:pt>
    <dgm:pt modelId="{994B08D3-8A95-41A6-AEEE-350BD4DA6A4C}" type="pres">
      <dgm:prSet presAssocID="{CB038B2D-E02C-4F1F-848D-EE3D90D5108A}" presName="linearProcess" presStyleCnt="0"/>
      <dgm:spPr/>
    </dgm:pt>
    <dgm:pt modelId="{59B21538-3A87-457C-9D77-C2BCAF7E9784}" type="pres">
      <dgm:prSet presAssocID="{42751E0D-DDB4-4AEA-9D33-86F18399F1A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EE47-1DCD-42EA-9DCD-774357509F53}" type="pres">
      <dgm:prSet presAssocID="{B00DF53E-E6B8-4AB5-86BF-6EA7C323319C}" presName="sibTrans" presStyleCnt="0"/>
      <dgm:spPr/>
    </dgm:pt>
    <dgm:pt modelId="{E63EC2FE-A6C6-4AE6-94A3-D0BB1A276C9A}" type="pres">
      <dgm:prSet presAssocID="{08257C59-9EFD-450F-B380-A5116EEE9DA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E529E-E80F-42A8-99D7-B291043B519B}" type="pres">
      <dgm:prSet presAssocID="{0D89ADD4-B242-4538-AB01-3AA1136BBFCA}" presName="sibTrans" presStyleCnt="0"/>
      <dgm:spPr/>
    </dgm:pt>
    <dgm:pt modelId="{854C6DD3-0E5C-4D15-89A3-BA4F21470AFC}" type="pres">
      <dgm:prSet presAssocID="{676484E8-20EB-443D-BFD7-5094A31184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4CCB1-C9E6-447D-BC88-10D68336ADF7}" srcId="{CB038B2D-E02C-4F1F-848D-EE3D90D5108A}" destId="{08257C59-9EFD-450F-B380-A5116EEE9DA7}" srcOrd="1" destOrd="0" parTransId="{3FE84E03-378B-465D-873E-1136150C01A2}" sibTransId="{0D89ADD4-B242-4538-AB01-3AA1136BBFCA}"/>
    <dgm:cxn modelId="{696F31A1-71CC-4D46-AD0D-84F23B06418F}" type="presOf" srcId="{08257C59-9EFD-450F-B380-A5116EEE9DA7}" destId="{E63EC2FE-A6C6-4AE6-94A3-D0BB1A276C9A}" srcOrd="0" destOrd="0" presId="urn:microsoft.com/office/officeart/2005/8/layout/hProcess9"/>
    <dgm:cxn modelId="{25FF1800-7ED8-4431-B973-EDD15B625A96}" srcId="{CB038B2D-E02C-4F1F-848D-EE3D90D5108A}" destId="{42751E0D-DDB4-4AEA-9D33-86F18399F1A9}" srcOrd="0" destOrd="0" parTransId="{931AAF2D-D246-4EBF-B57F-2698F4C64CC4}" sibTransId="{B00DF53E-E6B8-4AB5-86BF-6EA7C323319C}"/>
    <dgm:cxn modelId="{57199F20-D5C1-4504-974C-776EB6B13417}" type="presOf" srcId="{42751E0D-DDB4-4AEA-9D33-86F18399F1A9}" destId="{59B21538-3A87-457C-9D77-C2BCAF7E9784}" srcOrd="0" destOrd="0" presId="urn:microsoft.com/office/officeart/2005/8/layout/hProcess9"/>
    <dgm:cxn modelId="{14FFA215-C7D8-4282-8D17-1DF02F7BF106}" srcId="{CB038B2D-E02C-4F1F-848D-EE3D90D5108A}" destId="{676484E8-20EB-443D-BFD7-5094A311849F}" srcOrd="2" destOrd="0" parTransId="{ADE544AD-AAD6-4596-905B-5253F24132E3}" sibTransId="{E6387A6A-7D97-41EA-AAD7-A8C9C2FA6256}"/>
    <dgm:cxn modelId="{98F26F78-52C8-4F46-A5A7-EAA0E5CB91F6}" type="presOf" srcId="{676484E8-20EB-443D-BFD7-5094A311849F}" destId="{854C6DD3-0E5C-4D15-89A3-BA4F21470AFC}" srcOrd="0" destOrd="0" presId="urn:microsoft.com/office/officeart/2005/8/layout/hProcess9"/>
    <dgm:cxn modelId="{BD2B3BD3-FD9A-4662-903D-E76A7826C4CA}" type="presOf" srcId="{CB038B2D-E02C-4F1F-848D-EE3D90D5108A}" destId="{A645C693-DF8F-44BC-A31B-22BAC934E66E}" srcOrd="0" destOrd="0" presId="urn:microsoft.com/office/officeart/2005/8/layout/hProcess9"/>
    <dgm:cxn modelId="{88D2B823-64E4-46EB-9976-5023253EAF51}" type="presParOf" srcId="{A645C693-DF8F-44BC-A31B-22BAC934E66E}" destId="{7F295661-E283-40A7-AE98-A339C6A199D9}" srcOrd="0" destOrd="0" presId="urn:microsoft.com/office/officeart/2005/8/layout/hProcess9"/>
    <dgm:cxn modelId="{5E995773-A8F9-4CEB-A951-6EE914724830}" type="presParOf" srcId="{A645C693-DF8F-44BC-A31B-22BAC934E66E}" destId="{994B08D3-8A95-41A6-AEEE-350BD4DA6A4C}" srcOrd="1" destOrd="0" presId="urn:microsoft.com/office/officeart/2005/8/layout/hProcess9"/>
    <dgm:cxn modelId="{E683F690-36E1-43A9-9487-9A2E09159C8B}" type="presParOf" srcId="{994B08D3-8A95-41A6-AEEE-350BD4DA6A4C}" destId="{59B21538-3A87-457C-9D77-C2BCAF7E9784}" srcOrd="0" destOrd="0" presId="urn:microsoft.com/office/officeart/2005/8/layout/hProcess9"/>
    <dgm:cxn modelId="{20C68543-705A-47C7-B18A-DFCE09B8373A}" type="presParOf" srcId="{994B08D3-8A95-41A6-AEEE-350BD4DA6A4C}" destId="{672BEE47-1DCD-42EA-9DCD-774357509F53}" srcOrd="1" destOrd="0" presId="urn:microsoft.com/office/officeart/2005/8/layout/hProcess9"/>
    <dgm:cxn modelId="{9CB2E4B1-1408-4E60-A4A2-CF4B65FEE032}" type="presParOf" srcId="{994B08D3-8A95-41A6-AEEE-350BD4DA6A4C}" destId="{E63EC2FE-A6C6-4AE6-94A3-D0BB1A276C9A}" srcOrd="2" destOrd="0" presId="urn:microsoft.com/office/officeart/2005/8/layout/hProcess9"/>
    <dgm:cxn modelId="{B4110A7D-4A34-4633-9C12-F859AB94F9F3}" type="presParOf" srcId="{994B08D3-8A95-41A6-AEEE-350BD4DA6A4C}" destId="{6FAE529E-E80F-42A8-99D7-B291043B519B}" srcOrd="3" destOrd="0" presId="urn:microsoft.com/office/officeart/2005/8/layout/hProcess9"/>
    <dgm:cxn modelId="{ABF31689-739D-4974-A05B-DF4F7855365E}" type="presParOf" srcId="{994B08D3-8A95-41A6-AEEE-350BD4DA6A4C}" destId="{854C6DD3-0E5C-4D15-89A3-BA4F21470A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147E-5840-4F87-852A-A3D659E0B28A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B6553-2414-4B50-A5D6-BEB00AB00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70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BDB9-01A3-4957-AEF7-3A55BD664D43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5F33-D6A5-4206-A3B5-2AE5499B1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7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5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6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6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4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1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2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1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8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sar.vence@dc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cel.guy@dc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.guy@dc.g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gs.dc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om.in.dc.gov/eom/site/default.asp" TargetMode="External"/><Relationship Id="rId4" Type="http://schemas.openxmlformats.org/officeDocument/2006/relationships/hyperlink" Target="mailto:marcel.guy@dc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772400" cy="184785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DONATIONS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MANAGEMENT TRAINING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DISTRICT OF COLUMBIA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PUBLIC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SCHOOLS (DCPS)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209800" cy="93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5665" y="6326088"/>
            <a:ext cx="3589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Prepared by </a:t>
            </a:r>
            <a:r>
              <a:rPr lang="en-US" sz="1400" i="1" dirty="0"/>
              <a:t> </a:t>
            </a:r>
            <a:r>
              <a:rPr lang="en-US" sz="1400" i="1" dirty="0" smtClean="0"/>
              <a:t>Guy Marcel, Donations </a:t>
            </a:r>
            <a:r>
              <a:rPr lang="en-US" sz="1400" i="1" dirty="0" smtClean="0"/>
              <a:t>Manager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074" name="Picture 1" descr="we are washington logo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2490"/>
            <a:ext cx="990600" cy="6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9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01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ea typeface="+mn-ea"/>
                <a:cs typeface="Times New Roman" pitchFamily="18" charset="0"/>
              </a:rPr>
              <a:t>DONATION APPROVAL </a:t>
            </a:r>
            <a:br>
              <a:rPr lang="en-US" b="1" dirty="0" smtClean="0">
                <a:ea typeface="+mn-ea"/>
                <a:cs typeface="Times New Roman" pitchFamily="18" charset="0"/>
              </a:rPr>
            </a:br>
            <a:r>
              <a:rPr lang="en-US" b="1" dirty="0" smtClean="0">
                <a:ea typeface="+mn-ea"/>
                <a:cs typeface="Times New Roman" pitchFamily="18" charset="0"/>
              </a:rPr>
              <a:t>PROCESS</a:t>
            </a:r>
            <a:endParaRPr lang="en-US" b="1" dirty="0"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34" y="1980248"/>
            <a:ext cx="8077200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latin typeface="+mj-lt"/>
              </a:rPr>
              <a:t>In order to meet DCPS needs, we modified the process so that if the </a:t>
            </a:r>
            <a:r>
              <a:rPr lang="en-US" sz="2400" u="sng" dirty="0" smtClean="0">
                <a:latin typeface="+mj-lt"/>
              </a:rPr>
              <a:t>unsolicited </a:t>
            </a:r>
            <a:r>
              <a:rPr lang="en-US" sz="2400" dirty="0" smtClean="0">
                <a:latin typeface="+mj-lt"/>
              </a:rPr>
              <a:t>donation is </a:t>
            </a:r>
            <a:r>
              <a:rPr lang="en-US" sz="2400" u="sng" dirty="0" smtClean="0">
                <a:latin typeface="+mj-lt"/>
              </a:rPr>
              <a:t>less than $500, </a:t>
            </a:r>
            <a:r>
              <a:rPr lang="en-US" sz="2400" dirty="0" smtClean="0">
                <a:latin typeface="+mj-lt"/>
              </a:rPr>
              <a:t>schools can process donations </a:t>
            </a:r>
            <a:r>
              <a:rPr lang="en-US" sz="2400" u="sng" dirty="0" smtClean="0">
                <a:latin typeface="+mj-lt"/>
              </a:rPr>
              <a:t>without</a:t>
            </a:r>
            <a:r>
              <a:rPr lang="en-US" sz="2400" i="1" u="sng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going through the online application.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7338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Two Options for Processing Donations:</a:t>
            </a:r>
          </a:p>
          <a:p>
            <a:r>
              <a:rPr lang="en-US" sz="1200" dirty="0" smtClean="0"/>
              <a:t> 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Donations over $500 (solicited or unsolicited)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/>
              <a:t>Unsolicited Donations up to $500</a:t>
            </a:r>
          </a:p>
          <a:p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9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571024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ea typeface="+mn-ea"/>
                <a:cs typeface="Times New Roman" pitchFamily="18" charset="0"/>
              </a:rPr>
              <a:t>DONATION APPROVAL PROCESS: </a:t>
            </a:r>
            <a:br>
              <a:rPr lang="en-US" sz="3000" b="1" dirty="0" smtClean="0">
                <a:ea typeface="+mn-ea"/>
                <a:cs typeface="Times New Roman" pitchFamily="18" charset="0"/>
              </a:rPr>
            </a:br>
            <a:r>
              <a:rPr lang="en-US" sz="3000" b="1" dirty="0" smtClean="0">
                <a:ea typeface="+mn-ea"/>
                <a:cs typeface="Times New Roman" pitchFamily="18" charset="0"/>
              </a:rPr>
              <a:t>Overview for over $500 value</a:t>
            </a:r>
            <a:endParaRPr lang="en-US" sz="3000" b="1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895115"/>
              </p:ext>
            </p:extLst>
          </p:nvPr>
        </p:nvGraphicFramePr>
        <p:xfrm>
          <a:off x="1447800" y="1676400"/>
          <a:ext cx="6781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3" y="211456"/>
            <a:ext cx="2134917" cy="15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571024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ea typeface="+mn-ea"/>
                <a:cs typeface="Times New Roman" pitchFamily="18" charset="0"/>
              </a:rPr>
              <a:t>   DONATION APPROVAL PROCESS: </a:t>
            </a:r>
            <a:br>
              <a:rPr lang="en-US" sz="3000" b="1" dirty="0" smtClean="0">
                <a:ea typeface="+mn-ea"/>
                <a:cs typeface="Times New Roman" pitchFamily="18" charset="0"/>
              </a:rPr>
            </a:br>
            <a:r>
              <a:rPr lang="en-US" sz="3000" b="1" dirty="0">
                <a:ea typeface="+mn-ea"/>
                <a:cs typeface="Times New Roman" pitchFamily="18" charset="0"/>
              </a:rPr>
              <a:t> </a:t>
            </a:r>
            <a:r>
              <a:rPr lang="en-US" sz="3000" b="1" dirty="0" smtClean="0">
                <a:ea typeface="+mn-ea"/>
                <a:cs typeface="Times New Roman" pitchFamily="18" charset="0"/>
              </a:rPr>
              <a:t>  Step-by-Step (over $500 value)</a:t>
            </a:r>
            <a:endParaRPr lang="en-US" sz="3000" b="1" u="sng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1420"/>
              </p:ext>
            </p:extLst>
          </p:nvPr>
        </p:nvGraphicFramePr>
        <p:xfrm>
          <a:off x="533400" y="2714030"/>
          <a:ext cx="83058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/>
                <a:gridCol w="2438400"/>
                <a:gridCol w="381000"/>
                <a:gridCol w="5181601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b="1" u="non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Part 1: OPGS determines</a:t>
                      </a:r>
                      <a:r>
                        <a:rPr lang="en-US" b="1" u="none" baseline="0" dirty="0" smtClean="0"/>
                        <a:t> if DCPS can legally accept donation</a:t>
                      </a:r>
                      <a:endParaRPr lang="en-US" b="1" u="non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en-US" b="0" u="none" dirty="0" smtClean="0"/>
                        <a:t>1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&amp; donor c</a:t>
                      </a:r>
                      <a:r>
                        <a:rPr lang="en-US" dirty="0" smtClean="0"/>
                        <a:t>onfirm there is </a:t>
                      </a:r>
                      <a:r>
                        <a:rPr lang="en-US" b="1" u="none" dirty="0" smtClean="0"/>
                        <a:t>no conflict of interest</a:t>
                      </a:r>
                      <a:endParaRPr lang="en-US" b="1" u="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School has donor</a:t>
                      </a:r>
                      <a:r>
                        <a:rPr lang="en-US" baseline="0" dirty="0" smtClean="0"/>
                        <a:t> read and </a:t>
                      </a:r>
                      <a:r>
                        <a:rPr lang="en-US" dirty="0" smtClean="0"/>
                        <a:t>approve the 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Mayor’s Memorandum 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u="none" dirty="0" smtClean="0">
                          <a:solidFill>
                            <a:schemeClr val="tx1"/>
                          </a:solidFill>
                        </a:rPr>
                        <a:t>Note- If</a:t>
                      </a: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 Donor has a conflict of interest, the school should include that information in the next step</a:t>
                      </a:r>
                      <a:endParaRPr lang="en-US" sz="160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DCPS seeks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OPGS approval 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School submits donation request via </a:t>
                      </a:r>
                      <a:r>
                        <a:rPr lang="en-US" u="sng" baseline="0" dirty="0" err="1" smtClean="0">
                          <a:solidFill>
                            <a:srgbClr val="FF0000"/>
                          </a:solidFill>
                        </a:rPr>
                        <a:t>QuickBase</a:t>
                      </a:r>
                      <a:r>
                        <a:rPr lang="en-US" u="sng" baseline="0" dirty="0" smtClean="0">
                          <a:solidFill>
                            <a:srgbClr val="FF0000"/>
                          </a:solidFill>
                        </a:rPr>
                        <a:t> application. 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Note-there is a separate 15 min training video on </a:t>
                      </a:r>
                      <a:r>
                        <a:rPr lang="en-US" sz="1600" i="1" u="none" baseline="0" dirty="0" err="1" smtClean="0">
                          <a:solidFill>
                            <a:schemeClr val="tx1"/>
                          </a:solidFill>
                        </a:rPr>
                        <a:t>youtube</a:t>
                      </a: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 on how to submit an application on </a:t>
                      </a:r>
                      <a:r>
                        <a:rPr lang="en-US" sz="1600" i="1" u="none" baseline="0" dirty="0" err="1" smtClean="0">
                          <a:solidFill>
                            <a:schemeClr val="tx1"/>
                          </a:solidFill>
                        </a:rPr>
                        <a:t>Quickbase</a:t>
                      </a: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- opgs.dc.gov/</a:t>
                      </a:r>
                      <a:r>
                        <a:rPr lang="en-US" sz="1600" i="1" u="none" baseline="0" dirty="0" err="1" smtClean="0">
                          <a:solidFill>
                            <a:schemeClr val="tx1"/>
                          </a:solidFill>
                        </a:rPr>
                        <a:t>youtube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OPGS</a:t>
                      </a:r>
                      <a:r>
                        <a:rPr lang="en-US" baseline="0" dirty="0" smtClean="0"/>
                        <a:t> ensures l</a:t>
                      </a:r>
                      <a:r>
                        <a:rPr lang="en-US" b="1" baseline="0" dirty="0" smtClean="0"/>
                        <a:t>egal sufficiency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OPGS</a:t>
                      </a:r>
                      <a:r>
                        <a:rPr lang="en-US" baseline="0" dirty="0" smtClean="0"/>
                        <a:t> works with OAG  to review your </a:t>
                      </a:r>
                      <a:r>
                        <a:rPr lang="en-US" baseline="0" dirty="0" err="1" smtClean="0"/>
                        <a:t>QuickBase</a:t>
                      </a:r>
                      <a:r>
                        <a:rPr lang="en-US" baseline="0" dirty="0" smtClean="0"/>
                        <a:t> submission to ensure legal sufficiency etc.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752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Process takes up to 15 business days to get approval and process donation.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Text in red = documents/tools to which you’ll need access in order to process donations; links are at end of the presentation.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1456"/>
            <a:ext cx="1828800" cy="13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571024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ea typeface="+mn-ea"/>
                <a:cs typeface="Times New Roman" pitchFamily="18" charset="0"/>
              </a:rPr>
              <a:t>   </a:t>
            </a:r>
            <a:r>
              <a:rPr lang="en-US" sz="3000" b="1" dirty="0">
                <a:cs typeface="Times New Roman" pitchFamily="18" charset="0"/>
              </a:rPr>
              <a:t>DONATION APPROVAL PROCESS: </a:t>
            </a:r>
            <a:br>
              <a:rPr lang="en-US" sz="3000" b="1" dirty="0">
                <a:cs typeface="Times New Roman" pitchFamily="18" charset="0"/>
              </a:rPr>
            </a:br>
            <a:r>
              <a:rPr lang="en-US" sz="3000" b="1" dirty="0">
                <a:cs typeface="Times New Roman" pitchFamily="18" charset="0"/>
              </a:rPr>
              <a:t>   Step-by-Step</a:t>
            </a:r>
            <a:endParaRPr lang="en-US" sz="3000" b="1" u="sng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81306"/>
              </p:ext>
            </p:extLst>
          </p:nvPr>
        </p:nvGraphicFramePr>
        <p:xfrm>
          <a:off x="533401" y="1752600"/>
          <a:ext cx="8305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/>
                <a:gridCol w="3204239"/>
                <a:gridCol w="4720562"/>
              </a:tblGrid>
              <a:tr h="328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2: DCPS</a:t>
                      </a:r>
                      <a:r>
                        <a:rPr lang="en-US" b="1" baseline="0" dirty="0" smtClean="0"/>
                        <a:t> submits donation form to OPGS for formal processing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OPGS</a:t>
                      </a:r>
                      <a:r>
                        <a:rPr lang="en-US" baseline="0" dirty="0" smtClean="0"/>
                        <a:t> gives DCPS </a:t>
                      </a:r>
                      <a:r>
                        <a:rPr lang="en-US" b="1" baseline="0" dirty="0" smtClean="0"/>
                        <a:t>approval to </a:t>
                      </a:r>
                      <a:r>
                        <a:rPr lang="en-US" b="1" u="none" baseline="0" dirty="0" smtClean="0"/>
                        <a:t>process </a:t>
                      </a:r>
                      <a:r>
                        <a:rPr lang="en-US" baseline="0" dirty="0" smtClean="0"/>
                        <a:t>the donation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OPGS</a:t>
                      </a:r>
                      <a:r>
                        <a:rPr lang="en-US" baseline="0" dirty="0" smtClean="0"/>
                        <a:t> will email the school, giving approval to accept the donation.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&amp; donor complete Donation Agreement 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School </a:t>
                      </a:r>
                      <a:r>
                        <a:rPr lang="en-US" baseline="0" dirty="0" smtClean="0"/>
                        <a:t>complete  &amp; sign the </a:t>
                      </a:r>
                      <a:r>
                        <a:rPr lang="en-US" u="sng" baseline="0" dirty="0" smtClean="0">
                          <a:solidFill>
                            <a:srgbClr val="FF0000"/>
                          </a:solidFill>
                        </a:rPr>
                        <a:t>Donation Agreement form 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and have it signed by the donor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School sends form and photocopy of the check to marcel.guy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  <a:hlinkClick r:id="rId4"/>
                        </a:rPr>
                        <a:t>@dc.gov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Once the agreement is signed by OPGS, school can then accept and use the donation  </a:t>
                      </a:r>
                      <a:endParaRPr lang="en-US" dirty="0"/>
                    </a:p>
                  </a:txBody>
                  <a:tcPr/>
                </a:tc>
              </a:tr>
              <a:tr h="37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Part 3: OPGS sends thank you</a:t>
                      </a:r>
                      <a:r>
                        <a:rPr lang="en-US" b="1" baseline="0" dirty="0" smtClean="0"/>
                        <a:t> letter to donors and publishes quarterly reports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OPGS</a:t>
                      </a:r>
                      <a:r>
                        <a:rPr lang="en-US" baseline="0" dirty="0" smtClean="0"/>
                        <a:t> publishes quarterly reports &amp; sends thank you to donor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the end of each Quarter, OPGS will send donors thank you letters.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68828"/>
            <a:ext cx="4196521" cy="5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6" y="12192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Donation Agreement Form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Step 5 on previous slides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Schools use this form </a:t>
            </a:r>
            <a:r>
              <a:rPr lang="en-US" sz="2200" i="1" dirty="0" smtClean="0"/>
              <a:t>after</a:t>
            </a:r>
            <a:r>
              <a:rPr lang="en-US" sz="2200" dirty="0" smtClean="0"/>
              <a:t> OPGS has ensured there is legal sufficiency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The school and donor will need to sign and email it to </a:t>
            </a:r>
            <a:r>
              <a:rPr lang="en-US" sz="2200" b="1" dirty="0" smtClean="0">
                <a:solidFill>
                  <a:schemeClr val="tx2"/>
                </a:solidFill>
              </a:rPr>
              <a:t>marcel.guy@dc.gov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"/>
            <a:ext cx="4992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Times New Roman" pitchFamily="18" charset="0"/>
              </a:rPr>
              <a:t>Unsolicited Donations </a:t>
            </a:r>
          </a:p>
          <a:p>
            <a:r>
              <a:rPr lang="en-US" sz="4000" b="1" dirty="0">
                <a:latin typeface="+mj-lt"/>
                <a:cs typeface="Times New Roman" pitchFamily="18" charset="0"/>
              </a:rPr>
              <a:t>under $500.00</a:t>
            </a:r>
          </a:p>
        </p:txBody>
      </p:sp>
      <p:pic>
        <p:nvPicPr>
          <p:cNvPr id="131075" name="Picture 3" descr="C:\Users\Cesar.Vence\AppData\Local\Microsoft\Windows\Temporary Internet Files\Content.IE5\KGMHXLAW\MC9000601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56" y="533400"/>
            <a:ext cx="2301794" cy="27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2154855"/>
            <a:ext cx="7848601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endParaRPr lang="en-US" sz="1600" dirty="0"/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en-US" sz="2600" u="sng" dirty="0" smtClean="0"/>
              <a:t>What qualifies for this expedited process?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endParaRPr lang="en-US" sz="1600" dirty="0" smtClean="0"/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Donation </a:t>
            </a:r>
            <a:r>
              <a:rPr lang="en-US" sz="2400" dirty="0"/>
              <a:t>that is not asked for.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</a:t>
            </a:r>
            <a:r>
              <a:rPr lang="en-US" sz="2400" dirty="0" smtClean="0"/>
              <a:t>onation </a:t>
            </a:r>
            <a:r>
              <a:rPr lang="en-US" sz="2400" dirty="0"/>
              <a:t>that is given or done voluntarily.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Donation </a:t>
            </a:r>
            <a:r>
              <a:rPr lang="en-US" sz="2400" dirty="0" smtClean="0"/>
              <a:t>up to </a:t>
            </a:r>
            <a:r>
              <a:rPr lang="en-US" sz="2400" dirty="0"/>
              <a:t>$500.00 (both in-kind and financial</a:t>
            </a:r>
            <a:r>
              <a:rPr lang="en-US" sz="2400" dirty="0" smtClean="0"/>
              <a:t>).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endParaRPr lang="en-US" sz="2400" dirty="0"/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en-US" sz="2400" dirty="0" smtClean="0"/>
              <a:t>NOTE:  Unsolicited </a:t>
            </a:r>
            <a:r>
              <a:rPr lang="en-US" sz="2400" dirty="0"/>
              <a:t>financial donations under $500.00 can be deposited in the </a:t>
            </a:r>
            <a:r>
              <a:rPr lang="en-US" sz="2400" u="sng" dirty="0"/>
              <a:t>SAF Account.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33400"/>
            <a:ext cx="4992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  <a:cs typeface="Times New Roman" pitchFamily="18" charset="0"/>
              </a:rPr>
              <a:t>Unsolicited Donations </a:t>
            </a:r>
          </a:p>
          <a:p>
            <a:r>
              <a:rPr lang="en-US" sz="4000" b="1" dirty="0">
                <a:latin typeface="+mj-lt"/>
                <a:cs typeface="Times New Roman" pitchFamily="18" charset="0"/>
              </a:rPr>
              <a:t>under $500.00</a:t>
            </a:r>
          </a:p>
        </p:txBody>
      </p:sp>
      <p:pic>
        <p:nvPicPr>
          <p:cNvPr id="131075" name="Picture 3" descr="C:\Users\Cesar.Vence\AppData\Local\Microsoft\Windows\Temporary Internet Files\Content.IE5\KGMHXLAW\MC9000601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468"/>
            <a:ext cx="2301794" cy="27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54854"/>
            <a:ext cx="8391277" cy="198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How does this process  work?</a:t>
            </a:r>
            <a:endParaRPr lang="en-US" sz="2400" u="sng" dirty="0" smtClean="0"/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There is a “Drop-Off Form” all schools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should keep in their front office.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en-US" sz="2400" dirty="0" smtClean="0"/>
              <a:t>* Copies of this form are available at  http</a:t>
            </a:r>
            <a:r>
              <a:rPr lang="en-US" sz="2400" dirty="0"/>
              <a:t>://opgs.dc.gov/node/321362 </a:t>
            </a:r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693452"/>
              </p:ext>
            </p:extLst>
          </p:nvPr>
        </p:nvGraphicFramePr>
        <p:xfrm>
          <a:off x="685800" y="4343400"/>
          <a:ext cx="771199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13"/>
                <a:gridCol w="701878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Process: Donations</a:t>
                      </a:r>
                      <a:r>
                        <a:rPr lang="en-US" sz="2400" b="1" u="sng" baseline="0" dirty="0" smtClean="0">
                          <a:solidFill>
                            <a:schemeClr val="tx1"/>
                          </a:solidFill>
                        </a:rPr>
                        <a:t> under $500 </a:t>
                      </a:r>
                      <a:endParaRPr lang="en-US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ct val="20000"/>
                        </a:spcBef>
                        <a:buSzPct val="70000"/>
                        <a:defRPr/>
                      </a:pPr>
                      <a:r>
                        <a:rPr lang="en-US" sz="1800" u="none" dirty="0" smtClean="0"/>
                        <a:t>1.</a:t>
                      </a:r>
                      <a:endParaRPr lang="en-US" sz="1800" u="sng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Complete the Drop Off Form—</a:t>
                      </a:r>
                      <a:r>
                        <a:rPr lang="en-US" sz="2200" b="1" dirty="0" smtClean="0"/>
                        <a:t>donor</a:t>
                      </a:r>
                      <a:r>
                        <a:rPr lang="en-US" sz="2200" dirty="0" smtClean="0"/>
                        <a:t> and </a:t>
                      </a:r>
                      <a:r>
                        <a:rPr lang="en-US" sz="2200" b="1" dirty="0" smtClean="0"/>
                        <a:t>school representative </a:t>
                      </a:r>
                      <a:r>
                        <a:rPr lang="en-US" sz="2200" dirty="0" smtClean="0"/>
                        <a:t>must sign form.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Send Form (and when applicable, copy of the check) to the donations manager at </a:t>
                      </a:r>
                      <a:r>
                        <a:rPr lang="en-US" sz="2200" dirty="0" smtClean="0">
                          <a:hlinkClick r:id="rId4"/>
                        </a:rPr>
                        <a:t>marcel.guy@dc.gov</a:t>
                      </a:r>
                      <a:r>
                        <a:rPr lang="en-US" sz="2200" dirty="0" smtClean="0"/>
                        <a:t>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14646"/>
              </p:ext>
            </p:extLst>
          </p:nvPr>
        </p:nvGraphicFramePr>
        <p:xfrm>
          <a:off x="4778829" y="685800"/>
          <a:ext cx="3969388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Acrobat Document" r:id="rId4" imgW="7772400" imgH="10074240" progId="AcroExch.Document.7">
                  <p:embed/>
                </p:oleObj>
              </mc:Choice>
              <mc:Fallback>
                <p:oleObj name="Acrobat Document" r:id="rId4" imgW="7772400" imgH="10074240" progId="AcroExch.Document.7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829" y="685800"/>
                        <a:ext cx="3969388" cy="513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85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Donation form for </a:t>
            </a:r>
            <a:r>
              <a:rPr lang="en-US" sz="2200" b="1" u="sng" dirty="0" smtClean="0"/>
              <a:t>less than $500</a:t>
            </a:r>
            <a:r>
              <a:rPr lang="en-US" sz="2200" b="1" dirty="0" smtClean="0"/>
              <a:t> value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Tips:</a:t>
            </a:r>
          </a:p>
          <a:p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 smtClean="0"/>
              <a:t>Keep copies of this form in your front office 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Create a folder in your front office where staff can keep signed forms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Identify 1 point of contact at school who will submit signed forms to </a:t>
            </a:r>
            <a:r>
              <a:rPr lang="en-US" sz="2200" b="1" dirty="0" smtClean="0">
                <a:solidFill>
                  <a:schemeClr val="tx2"/>
                </a:solidFill>
              </a:rPr>
              <a:t>marcel.guy@dc.gov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900" b="1" dirty="0">
                <a:ea typeface="+mn-ea"/>
                <a:cs typeface="Times New Roman" pitchFamily="18" charset="0"/>
              </a:rPr>
              <a:t>FINANCIAL DONATIONS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7848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All financial donations must be deposited in the 8450 Private Donations Fund.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Unsolicited Donations under $500.00 ONLY exception.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All checks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must be made out to the DC Treasury,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unless donation is unsolicited and under $500.00.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In order to process the check, an executed Donation Agreement is required.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800" dirty="0" smtClean="0">
                <a:latin typeface="+mj-lt"/>
                <a:cs typeface="Times New Roman" pitchFamily="18" charset="0"/>
              </a:rPr>
              <a:t>No Donation Agreement = No Spending.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900" b="1" dirty="0">
                <a:ea typeface="+mn-ea"/>
                <a:cs typeface="Times New Roman" pitchFamily="18" charset="0"/>
              </a:rPr>
              <a:t>PROCESSING OF CHECKS</a:t>
            </a:r>
          </a:p>
        </p:txBody>
      </p:sp>
      <p:pic>
        <p:nvPicPr>
          <p:cNvPr id="128002" name="Picture 2" descr="C:\Users\Cesar.Vence\AppData\Local\Microsoft\Windows\Temporary Internet Files\Content.IE5\KGMHXLAW\MP9001784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72873"/>
            <a:ext cx="2743200" cy="182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7848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Send photocopy of check 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Donation Agreement to Donations Manager at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3"/>
              </a:rPr>
              <a:t>marcel.guy@dc.gov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Once the agreement is signed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by OPGS, school can process the check</a:t>
            </a:r>
            <a:r>
              <a:rPr lang="en-US" sz="2800" b="1" noProof="0" dirty="0" smtClean="0">
                <a:latin typeface="+mj-lt"/>
                <a:cs typeface="Times New Roman" pitchFamily="18" charset="0"/>
              </a:rPr>
              <a:t>.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Contact  </a:t>
            </a:r>
            <a:r>
              <a:rPr lang="en-US" sz="2800" b="1" u="sng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tanya.francis@dc.gov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F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orward check to:</a:t>
            </a:r>
          </a:p>
          <a:p>
            <a:r>
              <a:rPr lang="en-US" dirty="0" smtClean="0"/>
              <a:t>	District </a:t>
            </a:r>
            <a:r>
              <a:rPr lang="en-US" dirty="0"/>
              <a:t>of Columbia Public Schools</a:t>
            </a:r>
          </a:p>
          <a:p>
            <a:r>
              <a:rPr lang="en-US" dirty="0" smtClean="0"/>
              <a:t>	Office </a:t>
            </a:r>
            <a:r>
              <a:rPr lang="en-US" dirty="0"/>
              <a:t>of the Chief Financial Officer</a:t>
            </a:r>
          </a:p>
          <a:p>
            <a:r>
              <a:rPr lang="en-US" dirty="0" smtClean="0"/>
              <a:t>	Attention</a:t>
            </a:r>
            <a:r>
              <a:rPr lang="en-US" dirty="0"/>
              <a:t>:  Accounting Dept. – 11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r>
              <a:rPr lang="en-US" dirty="0" smtClean="0"/>
              <a:t>	1200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Street, NE </a:t>
            </a:r>
          </a:p>
          <a:p>
            <a:r>
              <a:rPr lang="en-US" dirty="0" smtClean="0"/>
              <a:t>	Washington</a:t>
            </a:r>
            <a:r>
              <a:rPr lang="en-US" dirty="0"/>
              <a:t>, DC  </a:t>
            </a:r>
            <a:r>
              <a:rPr lang="en-US" dirty="0" smtClean="0"/>
              <a:t>20002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are </a:t>
            </a:r>
            <a:r>
              <a:rPr lang="en-US" b="1" u="sng" dirty="0" smtClean="0"/>
              <a:t>you</a:t>
            </a:r>
            <a:r>
              <a:rPr lang="en-US" b="1" dirty="0" smtClean="0"/>
              <a:t> required to take complete training?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the DCPS Business Manager, your role is to:</a:t>
            </a:r>
          </a:p>
          <a:p>
            <a:pPr marL="0" indent="0">
              <a:buNone/>
            </a:pPr>
            <a:r>
              <a:rPr lang="en-US" sz="1000" dirty="0" smtClean="0"/>
              <a:t>  </a:t>
            </a: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 </a:t>
            </a:r>
            <a:r>
              <a:rPr lang="en-US" sz="2600" dirty="0" smtClean="0"/>
              <a:t>Ensure your school adheres to  donation policies</a:t>
            </a:r>
          </a:p>
          <a:p>
            <a:pPr marL="0" indent="0">
              <a:buNone/>
            </a:pPr>
            <a:r>
              <a:rPr lang="en-US" sz="1500" dirty="0" smtClean="0"/>
              <a:t>  </a:t>
            </a:r>
          </a:p>
          <a:p>
            <a:pPr marL="0" indent="0">
              <a:buNone/>
            </a:pPr>
            <a:r>
              <a:rPr lang="en-US" sz="2600" dirty="0" smtClean="0"/>
              <a:t>2.     Share this information with your front office and any </a:t>
            </a:r>
          </a:p>
          <a:p>
            <a:pPr marL="0" indent="0">
              <a:buNone/>
            </a:pPr>
            <a:r>
              <a:rPr lang="en-US" sz="2600" dirty="0" smtClean="0"/>
              <a:t>       other school staff who receive/process donations for       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your school.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8077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Note—If there are others on your staff who process donations and/or would benefit from this training, you will be able to submit their names. </a:t>
            </a:r>
            <a:r>
              <a:rPr lang="en-US" sz="2400" b="1" dirty="0" smtClean="0"/>
              <a:t>The goal </a:t>
            </a:r>
            <a:r>
              <a:rPr lang="en-US" sz="2400" dirty="0" smtClean="0"/>
              <a:t>is to ensure the </a:t>
            </a:r>
            <a:r>
              <a:rPr lang="en-US" sz="2400" u="sng" dirty="0" smtClean="0"/>
              <a:t>right people </a:t>
            </a:r>
            <a:r>
              <a:rPr lang="en-US" sz="2400" dirty="0" smtClean="0"/>
              <a:t>know</a:t>
            </a:r>
            <a:r>
              <a:rPr lang="en-US" sz="2400" dirty="0" smtClean="0">
                <a:solidFill>
                  <a:srgbClr val="FF0000"/>
                </a:solidFill>
              </a:rPr>
              <a:t> the laws </a:t>
            </a:r>
            <a:r>
              <a:rPr lang="en-US" sz="2400" dirty="0" smtClean="0"/>
              <a:t>&amp; the </a:t>
            </a:r>
            <a:r>
              <a:rPr lang="en-US" sz="2400" dirty="0" smtClean="0">
                <a:solidFill>
                  <a:srgbClr val="FF0000"/>
                </a:solidFill>
              </a:rPr>
              <a:t>simple steps </a:t>
            </a:r>
            <a:r>
              <a:rPr lang="en-US" sz="2400" dirty="0" smtClean="0"/>
              <a:t>they require.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ea typeface="+mn-ea"/>
                <a:cs typeface="Times New Roman" pitchFamily="18" charset="0"/>
              </a:rPr>
              <a:t>WIRE </a:t>
            </a:r>
            <a:r>
              <a:rPr lang="en-US" sz="3800" b="1" dirty="0" smtClean="0">
                <a:ea typeface="+mn-ea"/>
                <a:cs typeface="Times New Roman" pitchFamily="18" charset="0"/>
              </a:rPr>
              <a:t>TRANSFERS &amp; </a:t>
            </a:r>
            <a:br>
              <a:rPr lang="en-US" sz="3800" b="1" dirty="0" smtClean="0">
                <a:ea typeface="+mn-ea"/>
                <a:cs typeface="Times New Roman" pitchFamily="18" charset="0"/>
              </a:rPr>
            </a:br>
            <a:r>
              <a:rPr lang="en-US" sz="3800" b="1" dirty="0" smtClean="0">
                <a:ea typeface="+mn-ea"/>
                <a:cs typeface="Times New Roman" pitchFamily="18" charset="0"/>
              </a:rPr>
              <a:t>FOREIGN DONATIONS</a:t>
            </a:r>
            <a:endParaRPr lang="en-US" sz="3800" b="1" dirty="0"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0866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recipient agency may accept a financial donation via a wire transfer between the donor and the D.C. Treasury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		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Bank Name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Wells Fargo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ABA Number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</a:t>
            </a:r>
            <a:r>
              <a:rPr lang="en-US" sz="1900" dirty="0">
                <a:latin typeface="+mj-lt"/>
                <a:cs typeface="Times New Roman" pitchFamily="18" charset="0"/>
              </a:rPr>
              <a:t>054001220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Account Name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DC Government 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Account Number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</a:t>
            </a:r>
            <a:r>
              <a:rPr lang="en-US" sz="1900" dirty="0">
                <a:latin typeface="+mj-lt"/>
                <a:cs typeface="Times New Roman" pitchFamily="18" charset="0"/>
              </a:rPr>
              <a:t>2000043154623 – BANK ID 23W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		Reference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"Contribution for ----“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  <a:cs typeface="Times New Roman" pitchFamily="18" charset="0"/>
              </a:rPr>
              <a:t>All requests for donations made by, or solicited from,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foreign governments</a:t>
            </a:r>
            <a:r>
              <a:rPr lang="en-US" sz="2000" dirty="0">
                <a:latin typeface="+mj-lt"/>
                <a:cs typeface="Times New Roman" pitchFamily="18" charset="0"/>
              </a:rPr>
              <a:t>, and (when known) by or from foreign private sources, must first be directed to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DC Office </a:t>
            </a:r>
            <a:r>
              <a:rPr lang="en-US" sz="2000" dirty="0">
                <a:latin typeface="+mj-lt"/>
                <a:cs typeface="Times New Roman" pitchFamily="18" charset="0"/>
              </a:rPr>
              <a:t>of the Secretary for review and preapproval before going through OPGS’ approval process.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27654" name="Picture 6" descr="C:\Documents and Settings\Cesar.Vence\Local Settings\Temporary Internet Files\Content.IE5\YZE7QJWD\MPj04331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33600" cy="2133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001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atin typeface="+mj-lt"/>
                <a:cs typeface="Times New Roman" pitchFamily="18" charset="0"/>
              </a:rPr>
              <a:t>NON-COMPLIANCE</a:t>
            </a:r>
            <a:br>
              <a:rPr lang="en-US" sz="4400" b="1" dirty="0">
                <a:latin typeface="+mj-lt"/>
                <a:cs typeface="Times New Roman" pitchFamily="18" charset="0"/>
              </a:rPr>
            </a:br>
            <a:r>
              <a:rPr lang="en-US" sz="4400" b="1" dirty="0">
                <a:latin typeface="+mj-lt"/>
                <a:cs typeface="Times New Roman" pitchFamily="18" charset="0"/>
              </a:rPr>
              <a:t>CONSEQUENCES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539728"/>
            <a:ext cx="8229600" cy="501347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Failure of a District government employee to follow the Rules of Conduct Governing Donations may lead to negative media coverage and potential embarrassment to the Mayor’s Administration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Failure </a:t>
            </a:r>
            <a:r>
              <a:rPr lang="en-US" sz="2400" dirty="0"/>
              <a:t>of a District government employee to follow </a:t>
            </a:r>
            <a:r>
              <a:rPr lang="en-US" sz="2400" dirty="0" smtClean="0"/>
              <a:t>the Rules of Conduct Governing Donations may </a:t>
            </a:r>
            <a:r>
              <a:rPr lang="en-US" sz="2400" dirty="0"/>
              <a:t>subject the employee to adverse </a:t>
            </a:r>
            <a:r>
              <a:rPr lang="en-US" sz="2400" dirty="0" smtClean="0"/>
              <a:t>personnel action. 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Failure </a:t>
            </a:r>
            <a:r>
              <a:rPr lang="en-US" sz="2400" dirty="0"/>
              <a:t>of a District government employee to follow </a:t>
            </a:r>
            <a:r>
              <a:rPr lang="en-US" sz="2400" dirty="0" smtClean="0"/>
              <a:t>the donation </a:t>
            </a:r>
            <a:r>
              <a:rPr lang="en-US" sz="2400" dirty="0"/>
              <a:t>requirements </a:t>
            </a:r>
            <a:r>
              <a:rPr lang="en-US" sz="2400" dirty="0" smtClean="0"/>
              <a:t>may adversely </a:t>
            </a:r>
            <a:r>
              <a:rPr lang="en-US" sz="2400" dirty="0"/>
              <a:t>affect the confidence of the public in the integrity of government (</a:t>
            </a:r>
            <a:r>
              <a:rPr lang="en-US" sz="2400" i="1" dirty="0"/>
              <a:t>see</a:t>
            </a:r>
            <a:r>
              <a:rPr lang="en-US" sz="2400" dirty="0"/>
              <a:t> 6 DCMR B1803.1(a)(6))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5" name="Picture 2" descr="C:\Users\cesar.vence.DCGOV\AppData\Local\Microsoft\Windows\Temporary Internet Files\Content.IE5\10UXSTWM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58000" y="-1524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applicable, train the front office staff to know the key policies and procedures for accepting donations 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dirty="0"/>
              <a:t>Financial donations can take </a:t>
            </a:r>
            <a:r>
              <a:rPr lang="en-US" dirty="0" smtClean="0"/>
              <a:t>more times </a:t>
            </a:r>
            <a:r>
              <a:rPr lang="en-US" dirty="0"/>
              <a:t>to </a:t>
            </a:r>
            <a:r>
              <a:rPr lang="en-US" smtClean="0"/>
              <a:t>process; when </a:t>
            </a:r>
            <a:r>
              <a:rPr lang="en-US" dirty="0"/>
              <a:t>appropriate, encourage </a:t>
            </a:r>
            <a:r>
              <a:rPr lang="en-US" u="sng" dirty="0"/>
              <a:t>in-kind donations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dirty="0" smtClean="0"/>
              <a:t>Drop off donations </a:t>
            </a:r>
            <a:r>
              <a:rPr lang="en-US" dirty="0"/>
              <a:t>under </a:t>
            </a:r>
            <a:r>
              <a:rPr lang="en-US" u="sng" dirty="0"/>
              <a:t>$500 </a:t>
            </a:r>
            <a:r>
              <a:rPr lang="en-US" dirty="0"/>
              <a:t>do </a:t>
            </a:r>
            <a:r>
              <a:rPr lang="en-US" dirty="0" smtClean="0"/>
              <a:t>not need an online application—have copies of the </a:t>
            </a:r>
            <a:r>
              <a:rPr lang="en-US" dirty="0"/>
              <a:t>“drop off donation form</a:t>
            </a:r>
            <a:r>
              <a:rPr lang="en-US" dirty="0" smtClean="0"/>
              <a:t>” available in the main office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Key Contacts for the </a:t>
            </a:r>
            <a:br>
              <a:rPr lang="en-US" sz="4000" b="1" dirty="0"/>
            </a:br>
            <a:r>
              <a:rPr lang="en-US" sz="4000" b="1" dirty="0"/>
              <a:t>Donations Process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676400"/>
            <a:ext cx="8229600" cy="46482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200" b="1" dirty="0" smtClean="0">
                <a:latin typeface="+mj-lt"/>
                <a:cs typeface="Times New Roman" pitchFamily="18" charset="0"/>
              </a:rPr>
              <a:t>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Name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        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Title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              	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Agency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Phone Number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Guy Marcel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         Donations Manager			OPGS	727-7977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Lafayette Barnes	         Director			OPGS	727-8901	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David Hyden	 </a:t>
            </a: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     Assistant </a:t>
            </a:r>
            <a:r>
              <a:rPr lang="en-US" sz="1400" dirty="0">
                <a:latin typeface="+mj-lt"/>
                <a:cs typeface="Times New Roman" pitchFamily="18" charset="0"/>
              </a:rPr>
              <a:t>Attorney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General/		</a:t>
            </a:r>
            <a:r>
              <a:rPr lang="en-US" sz="1400" dirty="0">
                <a:latin typeface="+mj-lt"/>
                <a:cs typeface="Times New Roman" pitchFamily="18" charset="0"/>
              </a:rPr>
              <a:t> OAG	724-6152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		         </a:t>
            </a:r>
            <a:r>
              <a:rPr lang="en-US" sz="1400" dirty="0" smtClean="0">
                <a:latin typeface="+mj-lt"/>
              </a:rPr>
              <a:t>Acting </a:t>
            </a:r>
            <a:r>
              <a:rPr lang="en-US" sz="1400" dirty="0">
                <a:latin typeface="+mj-lt"/>
              </a:rPr>
              <a:t>Ethics </a:t>
            </a:r>
            <a:r>
              <a:rPr lang="en-US" sz="1400" dirty="0" smtClean="0">
                <a:latin typeface="+mj-lt"/>
              </a:rPr>
              <a:t>Counselor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     Ronald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Ross                         Deputy Director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                                            MOLC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727 6960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Tanya </a:t>
            </a:r>
            <a:r>
              <a:rPr lang="en-US" sz="1400" dirty="0">
                <a:latin typeface="+mj-lt"/>
                <a:cs typeface="Times New Roman" pitchFamily="18" charset="0"/>
              </a:rPr>
              <a:t>Francis	         Accountant			OCFO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442-5244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Stephanie Cobb	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        Specialist, Volunteers and Donations	DCPS	442-5447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	Michael Bolden	         Division Director			OFRM	727-6534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Donna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McKenzie	         Revenue Collections Manager		OFT	727-0805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		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Please visit OPGS’ website 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4D2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3"/>
              </a:rPr>
              <a:t>www.opgs.dc.gov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4D2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or email </a:t>
            </a: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  <a:hlinkClick r:id="rId4"/>
              </a:rPr>
              <a:t>marcel.guy@dc.gov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for more details.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To obtain a copy of the Donations Handbook, please go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to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5"/>
              </a:rPr>
              <a:t>eom.in.dc.gov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DCPS Business Managers </a:t>
            </a:r>
            <a:r>
              <a:rPr lang="en-US" dirty="0"/>
              <a:t>will…</a:t>
            </a:r>
          </a:p>
          <a:p>
            <a:pPr>
              <a:buFont typeface="Arial" charset="0"/>
              <a:buChar char="•"/>
            </a:pPr>
            <a:r>
              <a:rPr lang="en-US" dirty="0"/>
              <a:t>Understand </a:t>
            </a:r>
            <a:r>
              <a:rPr lang="en-US" b="1" dirty="0"/>
              <a:t>why donation reporting is required </a:t>
            </a:r>
            <a:r>
              <a:rPr lang="en-US" dirty="0"/>
              <a:t>for all DC agencies</a:t>
            </a:r>
          </a:p>
          <a:p>
            <a:pPr>
              <a:buFont typeface="Arial" charset="0"/>
              <a:buChar char="•"/>
            </a:pPr>
            <a:r>
              <a:rPr lang="en-US" dirty="0"/>
              <a:t>Know the </a:t>
            </a:r>
            <a:r>
              <a:rPr lang="en-US" b="1" dirty="0"/>
              <a:t>key policies &amp; procedures </a:t>
            </a:r>
            <a:r>
              <a:rPr lang="en-US" dirty="0"/>
              <a:t>required with donations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Have all of the information needed to </a:t>
            </a:r>
            <a:r>
              <a:rPr lang="en-US" b="1" dirty="0" smtClean="0"/>
              <a:t>manage donations </a:t>
            </a:r>
            <a:r>
              <a:rPr lang="en-US" dirty="0" smtClean="0"/>
              <a:t>for their school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28" y="1544360"/>
            <a:ext cx="8229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Overview of OPGS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Donation Process: Background &amp; Policy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Donation Process: Step-by-Step (over $500) 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Donation Process: Step-by-Step (under $500) 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Financial &amp; Foreign Donations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Best Practices &amp; Next Steps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057400"/>
            <a:ext cx="73914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Grant and Resource Development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Executive Leadership and Organizational </a:t>
            </a:r>
            <a:r>
              <a:rPr lang="en-US" dirty="0" smtClean="0"/>
              <a:t>Development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Collaboration </a:t>
            </a:r>
            <a:r>
              <a:rPr lang="en-US" dirty="0"/>
              <a:t>and Partnership </a:t>
            </a:r>
            <a:r>
              <a:rPr lang="en-US" dirty="0" smtClean="0"/>
              <a:t>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Donations Solicitation Oversight and </a:t>
            </a:r>
            <a:r>
              <a:rPr lang="en-US" dirty="0" smtClean="0">
                <a:solidFill>
                  <a:srgbClr val="FF0000"/>
                </a:solidFill>
              </a:rPr>
              <a:t>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1066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ea typeface="+mj-ea"/>
                <a:cs typeface="+mj-cs"/>
              </a:rPr>
              <a:t>OPGS: CORE FUNCTIONS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2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ea typeface="+mn-ea"/>
                <a:cs typeface="Times New Roman" pitchFamily="18" charset="0"/>
              </a:rPr>
              <a:t>DONATIONS VS.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590800"/>
            <a:ext cx="82296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cs typeface="Times New Roman" pitchFamily="18" charset="0"/>
              </a:rPr>
              <a:t>A 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grant</a:t>
            </a:r>
            <a:r>
              <a:rPr lang="en-US" sz="2200" dirty="0">
                <a:cs typeface="Times New Roman" pitchFamily="18" charset="0"/>
              </a:rPr>
              <a:t> is an award of funds or other resources from a public or private entity, such as the federal government or a non-profit foundation.   In order to receive a grant, </a:t>
            </a:r>
            <a:r>
              <a:rPr lang="en-US" sz="2200" dirty="0" smtClean="0">
                <a:cs typeface="Times New Roman" pitchFamily="18" charset="0"/>
              </a:rPr>
              <a:t>a school generally </a:t>
            </a:r>
            <a:r>
              <a:rPr lang="en-US" sz="2200" dirty="0">
                <a:cs typeface="Times New Roman" pitchFamily="18" charset="0"/>
              </a:rPr>
              <a:t>must submit a </a:t>
            </a:r>
            <a:r>
              <a:rPr lang="en-US" sz="2200" u="sng" dirty="0">
                <a:cs typeface="Times New Roman" pitchFamily="18" charset="0"/>
              </a:rPr>
              <a:t>proposal </a:t>
            </a:r>
            <a:r>
              <a:rPr lang="en-US" sz="2200" dirty="0">
                <a:cs typeface="Times New Roman" pitchFamily="18" charset="0"/>
              </a:rPr>
              <a:t>that has </a:t>
            </a:r>
            <a:r>
              <a:rPr lang="en-US" sz="2200" u="sng" dirty="0">
                <a:cs typeface="Times New Roman" pitchFamily="18" charset="0"/>
              </a:rPr>
              <a:t>specific objectives and outcomes</a:t>
            </a:r>
            <a:r>
              <a:rPr lang="en-US" sz="2200" dirty="0">
                <a:cs typeface="Times New Roman" pitchFamily="18" charset="0"/>
              </a:rPr>
              <a:t>; in addition, there are generally various terms and conditions in the award agreement.  Authority to expend grant funds must be included in an agency’s approved budget. </a:t>
            </a:r>
            <a:endParaRPr lang="en-US" sz="2200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cs typeface="Times New Roman" pitchFamily="18" charset="0"/>
              </a:rPr>
              <a:t>The </a:t>
            </a:r>
            <a:r>
              <a:rPr lang="en-US" sz="2200" dirty="0">
                <a:cs typeface="Times New Roman" pitchFamily="18" charset="0"/>
              </a:rPr>
              <a:t>term “</a:t>
            </a:r>
            <a:r>
              <a:rPr lang="en-US" sz="2200" i="1" dirty="0">
                <a:solidFill>
                  <a:srgbClr val="FF0000"/>
                </a:solidFill>
                <a:cs typeface="Times New Roman" pitchFamily="18" charset="0"/>
              </a:rPr>
              <a:t>donation</a:t>
            </a:r>
            <a:r>
              <a:rPr lang="en-US" sz="2200" dirty="0">
                <a:cs typeface="Times New Roman" pitchFamily="18" charset="0"/>
              </a:rPr>
              <a:t>” is broadly defined to include the </a:t>
            </a:r>
            <a:r>
              <a:rPr lang="en-US" sz="2200" u="sng" dirty="0">
                <a:cs typeface="Times New Roman" pitchFamily="18" charset="0"/>
              </a:rPr>
              <a:t>voluntary contribution</a:t>
            </a:r>
            <a:r>
              <a:rPr lang="en-US" sz="2200" dirty="0">
                <a:cs typeface="Times New Roman" pitchFamily="18" charset="0"/>
              </a:rPr>
              <a:t> of funds, services, and property.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7543800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Donations and grants are NOT the same. </a:t>
            </a:r>
          </a:p>
          <a:p>
            <a:pPr algn="ctr"/>
            <a:r>
              <a:rPr lang="en-US" sz="2400" dirty="0" smtClean="0"/>
              <a:t>This training is exclusively about donations.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772400" cy="4419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District of Columbia offers a unique and state of the art donations </a:t>
            </a:r>
            <a:r>
              <a:rPr lang="en-US" dirty="0" smtClean="0">
                <a:solidFill>
                  <a:schemeClr val="tx1"/>
                </a:solidFill>
              </a:rPr>
              <a:t>process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QuickBase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>
                <a:solidFill>
                  <a:schemeClr val="tx1"/>
                </a:solidFill>
              </a:rPr>
              <a:t>which allows District agencies, including DCPS, to solicit and accept donations from outside sources.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Furthermore</a:t>
            </a:r>
            <a:r>
              <a:rPr lang="en-US" dirty="0">
                <a:solidFill>
                  <a:schemeClr val="tx1"/>
                </a:solidFill>
              </a:rPr>
              <a:t>, the process ensures that these donations are accounted for and adhere to the ethics laws of the City.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4064" y="53339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ea typeface="+mj-ea"/>
                <a:cs typeface="+mj-cs"/>
              </a:rPr>
              <a:t>DONATIONS BACKGROUND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</a:t>
            </a:r>
            <a:r>
              <a:rPr lang="en-US" sz="3600" b="1" dirty="0" smtClean="0"/>
              <a:t>easons  your school is required to process donations through OPGS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0051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 It is legally required </a:t>
            </a:r>
            <a:r>
              <a:rPr lang="en-US" sz="2800" dirty="0" smtClean="0"/>
              <a:t>of all DC agencies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It protects us- </a:t>
            </a:r>
            <a:r>
              <a:rPr lang="en-US" sz="2800" dirty="0" smtClean="0"/>
              <a:t>the </a:t>
            </a:r>
            <a:r>
              <a:rPr lang="en-US" sz="2800" dirty="0"/>
              <a:t>Mayor, </a:t>
            </a:r>
            <a:r>
              <a:rPr lang="en-US" sz="2800" dirty="0" smtClean="0"/>
              <a:t>the schools, principals and all DCPS staff </a:t>
            </a:r>
            <a:r>
              <a:rPr lang="en-US" sz="2800" dirty="0"/>
              <a:t>from potential conflicts of </a:t>
            </a:r>
            <a:r>
              <a:rPr lang="en-US" sz="2800" dirty="0" smtClean="0"/>
              <a:t>interest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Avoids public scandals </a:t>
            </a:r>
            <a:r>
              <a:rPr lang="en-US" sz="2800" dirty="0" smtClean="0"/>
              <a:t>and mismanagement of donations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Augments </a:t>
            </a:r>
            <a:r>
              <a:rPr lang="en-US" sz="2800" b="1" dirty="0"/>
              <a:t>the </a:t>
            </a:r>
            <a:r>
              <a:rPr lang="en-US" sz="2800" b="1" dirty="0" smtClean="0"/>
              <a:t>school’s resources-</a:t>
            </a:r>
            <a:r>
              <a:rPr lang="en-US" sz="2800" dirty="0" smtClean="0"/>
              <a:t>-both </a:t>
            </a:r>
            <a:r>
              <a:rPr lang="en-US" sz="2800" dirty="0"/>
              <a:t>in-kind and </a:t>
            </a:r>
            <a:r>
              <a:rPr lang="en-US" sz="2800" dirty="0" smtClean="0"/>
              <a:t>financial, which </a:t>
            </a:r>
            <a:r>
              <a:rPr lang="en-US" sz="2800" dirty="0"/>
              <a:t>support programs and </a:t>
            </a:r>
            <a:r>
              <a:rPr lang="en-US" sz="2800" dirty="0" smtClean="0"/>
              <a:t>services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Eases donor concerns-</a:t>
            </a:r>
            <a:r>
              <a:rPr lang="en-US" sz="2800" dirty="0" smtClean="0"/>
              <a:t>-provides </a:t>
            </a:r>
            <a:r>
              <a:rPr lang="en-US" sz="2800" dirty="0"/>
              <a:t>accountability and transparency to the donors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dirty="0" smtClean="0"/>
              <a:t>Financial </a:t>
            </a:r>
            <a:r>
              <a:rPr lang="en-US" sz="2800" b="1" dirty="0"/>
              <a:t>donations </a:t>
            </a:r>
            <a:r>
              <a:rPr lang="en-US" sz="2800" b="1" dirty="0" smtClean="0"/>
              <a:t>rollover</a:t>
            </a:r>
            <a:r>
              <a:rPr lang="en-US" sz="2800" dirty="0" smtClean="0"/>
              <a:t> from </a:t>
            </a:r>
            <a:r>
              <a:rPr lang="en-US" sz="2800" dirty="0"/>
              <a:t>one Fiscal Year to another</a:t>
            </a:r>
          </a:p>
          <a:p>
            <a:pPr lvl="0">
              <a:buFont typeface="Wingdings" pitchFamily="2" charset="2"/>
              <a:buChar char="q"/>
            </a:pPr>
            <a:r>
              <a:rPr lang="en-US" sz="2800" b="1" dirty="0"/>
              <a:t>Allows schools to highlight their work </a:t>
            </a:r>
            <a:r>
              <a:rPr lang="en-US" sz="2800" dirty="0"/>
              <a:t>and their engagement with the community</a:t>
            </a:r>
          </a:p>
          <a:p>
            <a:pPr lvl="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3074" name="Picture 2" descr="C:\Users\cesar.vence.DCGOV\AppData\Local\Microsoft\Windows\Temporary Internet Files\Content.IE5\10UXSTWM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-41238"/>
            <a:ext cx="158496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38991"/>
            <a:ext cx="8001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atin typeface="+mj-lt"/>
                <a:cs typeface="Times New Roman" pitchFamily="18" charset="0"/>
              </a:rPr>
              <a:t>DONATIONS POLICIES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Schools </a:t>
            </a:r>
            <a:r>
              <a:rPr lang="en-US" sz="2400" b="1" dirty="0">
                <a:solidFill>
                  <a:srgbClr val="FF0000"/>
                </a:solidFill>
              </a:rPr>
              <a:t>may not solicit, accept, or use </a:t>
            </a:r>
            <a:r>
              <a:rPr lang="en-US" sz="2400" b="1" dirty="0" smtClean="0">
                <a:solidFill>
                  <a:srgbClr val="FF0000"/>
                </a:solidFill>
              </a:rPr>
              <a:t>donated </a:t>
            </a:r>
            <a:r>
              <a:rPr lang="en-US" sz="2400" b="1" dirty="0">
                <a:solidFill>
                  <a:srgbClr val="FF0000"/>
                </a:solidFill>
              </a:rPr>
              <a:t>funds, </a:t>
            </a:r>
            <a:r>
              <a:rPr lang="en-US" sz="2400" b="1" dirty="0" smtClean="0">
                <a:solidFill>
                  <a:srgbClr val="FF0000"/>
                </a:solidFill>
              </a:rPr>
              <a:t>services </a:t>
            </a:r>
            <a:r>
              <a:rPr lang="en-US" sz="2400" b="1" dirty="0">
                <a:solidFill>
                  <a:srgbClr val="FF0000"/>
                </a:solidFill>
              </a:rPr>
              <a:t>or property without </a:t>
            </a:r>
            <a:r>
              <a:rPr lang="en-US" sz="2400" b="1" dirty="0" smtClean="0">
                <a:solidFill>
                  <a:srgbClr val="FF0000"/>
                </a:solidFill>
              </a:rPr>
              <a:t>prior </a:t>
            </a:r>
            <a:r>
              <a:rPr lang="en-US" sz="2400" b="1" dirty="0">
                <a:solidFill>
                  <a:srgbClr val="FF0000"/>
                </a:solidFill>
              </a:rPr>
              <a:t>approval by </a:t>
            </a:r>
            <a:r>
              <a:rPr lang="en-US" sz="2400" b="1" dirty="0" smtClean="0">
                <a:solidFill>
                  <a:srgbClr val="FF0000"/>
                </a:solidFill>
              </a:rPr>
              <a:t>OPGS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</a:t>
            </a:r>
            <a:r>
              <a:rPr lang="en-US" sz="2400" dirty="0"/>
              <a:t>must be used for an authorized </a:t>
            </a:r>
            <a:r>
              <a:rPr lang="en-US" sz="2400" dirty="0" smtClean="0"/>
              <a:t>purpose </a:t>
            </a:r>
            <a:r>
              <a:rPr lang="en-US" sz="2400" dirty="0"/>
              <a:t>of the </a:t>
            </a:r>
            <a:r>
              <a:rPr lang="en-US" sz="2400" dirty="0" smtClean="0"/>
              <a:t>school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Financial </a:t>
            </a:r>
            <a:r>
              <a:rPr lang="en-US" sz="2400" dirty="0"/>
              <a:t>donations must be deposited in the Private Donation Funds </a:t>
            </a:r>
            <a:r>
              <a:rPr lang="en-US" sz="2400" dirty="0" smtClean="0"/>
              <a:t>8450 (ACFO approves Budget Authority-Funds carry over)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</a:t>
            </a:r>
            <a:r>
              <a:rPr lang="en-US" sz="2400" dirty="0"/>
              <a:t>≠ </a:t>
            </a:r>
            <a:r>
              <a:rPr lang="en-US" sz="2400" dirty="0" smtClean="0"/>
              <a:t>contracts </a:t>
            </a:r>
            <a:r>
              <a:rPr lang="en-US" sz="2400" dirty="0"/>
              <a:t>or </a:t>
            </a:r>
            <a:r>
              <a:rPr lang="en-US" sz="2400" dirty="0" smtClean="0"/>
              <a:t>grants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No </a:t>
            </a:r>
            <a:r>
              <a:rPr lang="en-US" sz="2400" dirty="0"/>
              <a:t>quid pro quo can </a:t>
            </a:r>
            <a:r>
              <a:rPr lang="en-US" sz="2400" dirty="0" smtClean="0"/>
              <a:t>exist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</a:t>
            </a:r>
            <a:r>
              <a:rPr lang="en-US" sz="2400" dirty="0"/>
              <a:t>= bona fide </a:t>
            </a:r>
            <a:r>
              <a:rPr lang="en-US" sz="2400" dirty="0" smtClean="0"/>
              <a:t>contributions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Donation of cash is prohibited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1358</Words>
  <Application>Microsoft Office PowerPoint</Application>
  <PresentationFormat>On-screen Show (4:3)</PresentationFormat>
  <Paragraphs>206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DONATIONS MANAGEMENT TRAINING  DISTRICT OF COLUMBIA  PUBLIC SCHOOLS (DCPS)  </vt:lpstr>
      <vt:lpstr>Why are you required to take complete training?</vt:lpstr>
      <vt:lpstr>Training Objectives </vt:lpstr>
      <vt:lpstr>Agenda</vt:lpstr>
      <vt:lpstr>PowerPoint Presentation</vt:lpstr>
      <vt:lpstr>DONATIONS VS. GRANTS</vt:lpstr>
      <vt:lpstr>PowerPoint Presentation</vt:lpstr>
      <vt:lpstr>Reasons  your school is required to process donations through OPGS</vt:lpstr>
      <vt:lpstr>PowerPoint Presentation</vt:lpstr>
      <vt:lpstr>DONATION APPROVAL  PROCESS</vt:lpstr>
      <vt:lpstr>DONATION APPROVAL PROCESS:  Overview for over $500 value</vt:lpstr>
      <vt:lpstr>   DONATION APPROVAL PROCESS:     Step-by-Step (over $500 value)</vt:lpstr>
      <vt:lpstr>   DONATION APPROVAL PROCESS:     Step-by-Step</vt:lpstr>
      <vt:lpstr>PowerPoint Presentation</vt:lpstr>
      <vt:lpstr>PowerPoint Presentation</vt:lpstr>
      <vt:lpstr>PowerPoint Presentation</vt:lpstr>
      <vt:lpstr>PowerPoint Presentation</vt:lpstr>
      <vt:lpstr>FINANCIAL DONATIONS</vt:lpstr>
      <vt:lpstr>PROCESSING OF CHECKS</vt:lpstr>
      <vt:lpstr>WIRE TRANSFERS &amp;  FOREIGN DONATIONS</vt:lpstr>
      <vt:lpstr>PowerPoint Presentation</vt:lpstr>
      <vt:lpstr>Best Practices </vt:lpstr>
      <vt:lpstr>Key Contacts for the  Donations Process 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ServUS</cp:lastModifiedBy>
  <cp:revision>110</cp:revision>
  <dcterms:created xsi:type="dcterms:W3CDTF">2014-02-25T15:30:21Z</dcterms:created>
  <dcterms:modified xsi:type="dcterms:W3CDTF">2015-03-13T19:27:25Z</dcterms:modified>
</cp:coreProperties>
</file>